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557" r:id="rId2"/>
    <p:sldId id="573" r:id="rId3"/>
    <p:sldId id="585" r:id="rId4"/>
    <p:sldId id="583" r:id="rId5"/>
    <p:sldId id="582" r:id="rId6"/>
    <p:sldId id="584" r:id="rId7"/>
    <p:sldId id="560" r:id="rId8"/>
    <p:sldId id="572" r:id="rId9"/>
    <p:sldId id="564" r:id="rId10"/>
    <p:sldId id="567" r:id="rId11"/>
    <p:sldId id="566" r:id="rId12"/>
    <p:sldId id="569" r:id="rId13"/>
    <p:sldId id="568" r:id="rId14"/>
    <p:sldId id="589" r:id="rId15"/>
    <p:sldId id="580" r:id="rId16"/>
    <p:sldId id="576" r:id="rId17"/>
    <p:sldId id="579" r:id="rId18"/>
    <p:sldId id="577" r:id="rId19"/>
    <p:sldId id="578" r:id="rId20"/>
    <p:sldId id="581" r:id="rId21"/>
    <p:sldId id="586" r:id="rId22"/>
    <p:sldId id="575" r:id="rId23"/>
    <p:sldId id="587" r:id="rId24"/>
    <p:sldId id="570" r:id="rId25"/>
    <p:sldId id="565" r:id="rId26"/>
    <p:sldId id="574" r:id="rId27"/>
    <p:sldId id="571" r:id="rId28"/>
    <p:sldId id="588" r:id="rId29"/>
    <p:sldId id="558" r:id="rId30"/>
    <p:sldId id="482" r:id="rId31"/>
    <p:sldId id="551" r:id="rId32"/>
    <p:sldId id="504" r:id="rId33"/>
    <p:sldId id="487" r:id="rId34"/>
    <p:sldId id="486" r:id="rId35"/>
    <p:sldId id="493" r:id="rId36"/>
    <p:sldId id="492" r:id="rId37"/>
    <p:sldId id="552" r:id="rId38"/>
    <p:sldId id="494" r:id="rId39"/>
    <p:sldId id="497" r:id="rId40"/>
    <p:sldId id="496" r:id="rId41"/>
    <p:sldId id="488" r:id="rId42"/>
    <p:sldId id="498" r:id="rId43"/>
    <p:sldId id="499" r:id="rId44"/>
    <p:sldId id="500" r:id="rId45"/>
    <p:sldId id="490" r:id="rId46"/>
    <p:sldId id="503" r:id="rId47"/>
    <p:sldId id="483" r:id="rId48"/>
    <p:sldId id="506" r:id="rId49"/>
    <p:sldId id="484" r:id="rId50"/>
    <p:sldId id="555" r:id="rId51"/>
    <p:sldId id="491" r:id="rId52"/>
    <p:sldId id="485" r:id="rId53"/>
    <p:sldId id="507" r:id="rId54"/>
    <p:sldId id="510" r:id="rId55"/>
    <p:sldId id="511" r:id="rId56"/>
    <p:sldId id="556" r:id="rId57"/>
    <p:sldId id="512" r:id="rId58"/>
    <p:sldId id="513" r:id="rId59"/>
    <p:sldId id="516" r:id="rId60"/>
    <p:sldId id="517" r:id="rId61"/>
    <p:sldId id="518" r:id="rId62"/>
    <p:sldId id="524" r:id="rId63"/>
    <p:sldId id="525" r:id="rId64"/>
    <p:sldId id="529" r:id="rId65"/>
    <p:sldId id="535" r:id="rId66"/>
    <p:sldId id="519" r:id="rId67"/>
    <p:sldId id="521" r:id="rId68"/>
    <p:sldId id="527" r:id="rId69"/>
    <p:sldId id="526" r:id="rId70"/>
    <p:sldId id="520" r:id="rId71"/>
    <p:sldId id="532" r:id="rId72"/>
    <p:sldId id="522" r:id="rId73"/>
    <p:sldId id="528" r:id="rId74"/>
    <p:sldId id="541" r:id="rId75"/>
    <p:sldId id="530" r:id="rId76"/>
    <p:sldId id="531" r:id="rId77"/>
    <p:sldId id="523" r:id="rId78"/>
    <p:sldId id="533" r:id="rId79"/>
    <p:sldId id="534" r:id="rId80"/>
    <p:sldId id="536" r:id="rId81"/>
    <p:sldId id="537" r:id="rId82"/>
    <p:sldId id="538" r:id="rId83"/>
    <p:sldId id="539" r:id="rId84"/>
    <p:sldId id="540" r:id="rId85"/>
    <p:sldId id="542" r:id="rId86"/>
    <p:sldId id="544" r:id="rId87"/>
    <p:sldId id="545" r:id="rId88"/>
    <p:sldId id="546" r:id="rId89"/>
    <p:sldId id="547" r:id="rId90"/>
    <p:sldId id="548" r:id="rId91"/>
    <p:sldId id="549" r:id="rId92"/>
    <p:sldId id="550" r:id="rId93"/>
    <p:sldId id="501" r:id="rId94"/>
    <p:sldId id="502" r:id="rId95"/>
    <p:sldId id="553" r:id="rId96"/>
    <p:sldId id="554" r:id="rId97"/>
    <p:sldId id="508" r:id="rId9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8 (22/09/2020)" id="{F1B1DCC2-59F7-47FB-B72F-030298CE1019}">
          <p14:sldIdLst>
            <p14:sldId id="557"/>
            <p14:sldId id="573"/>
            <p14:sldId id="585"/>
            <p14:sldId id="583"/>
            <p14:sldId id="582"/>
            <p14:sldId id="584"/>
            <p14:sldId id="560"/>
            <p14:sldId id="572"/>
            <p14:sldId id="564"/>
            <p14:sldId id="567"/>
            <p14:sldId id="566"/>
            <p14:sldId id="569"/>
            <p14:sldId id="568"/>
            <p14:sldId id="589"/>
            <p14:sldId id="580"/>
            <p14:sldId id="576"/>
            <p14:sldId id="579"/>
            <p14:sldId id="577"/>
            <p14:sldId id="578"/>
            <p14:sldId id="581"/>
            <p14:sldId id="586"/>
            <p14:sldId id="575"/>
            <p14:sldId id="587"/>
            <p14:sldId id="570"/>
            <p14:sldId id="565"/>
            <p14:sldId id="574"/>
            <p14:sldId id="571"/>
            <p14:sldId id="588"/>
            <p14:sldId id="558"/>
          </p14:sldIdLst>
        </p14:section>
        <p14:section name="Sprint 7 (09/03/2020)" id="{7257FEE9-31B7-41A2-835B-7DEE7864A6CE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0702" autoAdjust="0"/>
  </p:normalViewPr>
  <p:slideViewPr>
    <p:cSldViewPr snapToGrid="0">
      <p:cViewPr>
        <p:scale>
          <a:sx n="75" d="100"/>
          <a:sy n="75" d="100"/>
        </p:scale>
        <p:origin x="24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B7429CC7-317D-4482-B58F-C41AABE8CC99}"/>
    <pc:docChg chg="undo redo custSel modSld">
      <pc:chgData name="Davor Josipovic" userId="c5beaa7c1ac2955a" providerId="LiveId" clId="{B7429CC7-317D-4482-B58F-C41AABE8CC99}" dt="2020-09-22T09:47:37.553" v="545" actId="20577"/>
      <pc:docMkLst>
        <pc:docMk/>
      </pc:docMkLst>
      <pc:sldChg chg="modSp mod modNotesTx">
        <pc:chgData name="Davor Josipovic" userId="c5beaa7c1ac2955a" providerId="LiveId" clId="{B7429CC7-317D-4482-B58F-C41AABE8CC99}" dt="2020-09-22T07:49:41.314" v="527" actId="20577"/>
        <pc:sldMkLst>
          <pc:docMk/>
          <pc:sldMk cId="1487701175" sldId="576"/>
        </pc:sldMkLst>
        <pc:spChg chg="mod">
          <ac:chgData name="Davor Josipovic" userId="c5beaa7c1ac2955a" providerId="LiveId" clId="{B7429CC7-317D-4482-B58F-C41AABE8CC99}" dt="2020-09-22T07:49:41.314" v="527" actId="20577"/>
          <ac:spMkLst>
            <pc:docMk/>
            <pc:sldMk cId="1487701175" sldId="576"/>
            <ac:spMk id="3" creationId="{37A014F5-FA4B-42A4-A7EE-BEF0D300DB12}"/>
          </ac:spMkLst>
        </pc:spChg>
      </pc:sldChg>
      <pc:sldChg chg="modSp">
        <pc:chgData name="Davor Josipovic" userId="c5beaa7c1ac2955a" providerId="LiveId" clId="{B7429CC7-317D-4482-B58F-C41AABE8CC99}" dt="2020-09-22T09:12:37.737" v="541" actId="20578"/>
        <pc:sldMkLst>
          <pc:docMk/>
          <pc:sldMk cId="2707780329" sldId="581"/>
        </pc:sldMkLst>
        <pc:spChg chg="mod">
          <ac:chgData name="Davor Josipovic" userId="c5beaa7c1ac2955a" providerId="LiveId" clId="{B7429CC7-317D-4482-B58F-C41AABE8CC99}" dt="2020-09-22T09:12:37.737" v="541" actId="20578"/>
          <ac:spMkLst>
            <pc:docMk/>
            <pc:sldMk cId="2707780329" sldId="581"/>
            <ac:spMk id="3" creationId="{41117EEE-752B-4034-A4F6-A932CB070F73}"/>
          </ac:spMkLst>
        </pc:spChg>
      </pc:sldChg>
      <pc:sldChg chg="modSp">
        <pc:chgData name="Davor Josipovic" userId="c5beaa7c1ac2955a" providerId="LiveId" clId="{B7429CC7-317D-4482-B58F-C41AABE8CC99}" dt="2020-09-22T07:17:20.468" v="0"/>
        <pc:sldMkLst>
          <pc:docMk/>
          <pc:sldMk cId="2022588270" sldId="583"/>
        </pc:sldMkLst>
        <pc:picChg chg="mod">
          <ac:chgData name="Davor Josipovic" userId="c5beaa7c1ac2955a" providerId="LiveId" clId="{B7429CC7-317D-4482-B58F-C41AABE8CC99}" dt="2020-09-22T07:17:20.468" v="0"/>
          <ac:picMkLst>
            <pc:docMk/>
            <pc:sldMk cId="2022588270" sldId="583"/>
            <ac:picMk id="6" creationId="{33558A92-707B-4E17-B29D-769532D765C2}"/>
          </ac:picMkLst>
        </pc:picChg>
      </pc:sldChg>
      <pc:sldChg chg="modSp mod">
        <pc:chgData name="Davor Josipovic" userId="c5beaa7c1ac2955a" providerId="LiveId" clId="{B7429CC7-317D-4482-B58F-C41AABE8CC99}" dt="2020-09-22T09:47:37.553" v="545" actId="20577"/>
        <pc:sldMkLst>
          <pc:docMk/>
          <pc:sldMk cId="1130132827" sldId="587"/>
        </pc:sldMkLst>
        <pc:spChg chg="mod">
          <ac:chgData name="Davor Josipovic" userId="c5beaa7c1ac2955a" providerId="LiveId" clId="{B7429CC7-317D-4482-B58F-C41AABE8CC99}" dt="2020-09-22T09:47:37.553" v="545" actId="20577"/>
          <ac:spMkLst>
            <pc:docMk/>
            <pc:sldMk cId="1130132827" sldId="587"/>
            <ac:spMk id="3" creationId="{2B5F585F-70A5-4E40-B143-45025766B257}"/>
          </ac:spMkLst>
        </pc:spChg>
      </pc:sldChg>
      <pc:sldChg chg="modSp mod">
        <pc:chgData name="Davor Josipovic" userId="c5beaa7c1ac2955a" providerId="LiveId" clId="{B7429CC7-317D-4482-B58F-C41AABE8CC99}" dt="2020-09-22T07:42:08.049" v="17" actId="20577"/>
        <pc:sldMkLst>
          <pc:docMk/>
          <pc:sldMk cId="768134722" sldId="589"/>
        </pc:sldMkLst>
        <pc:spChg chg="mod">
          <ac:chgData name="Davor Josipovic" userId="c5beaa7c1ac2955a" providerId="LiveId" clId="{B7429CC7-317D-4482-B58F-C41AABE8CC99}" dt="2020-09-22T07:42:08.049" v="17" actId="20577"/>
          <ac:spMkLst>
            <pc:docMk/>
            <pc:sldMk cId="768134722" sldId="589"/>
            <ac:spMk id="3" creationId="{977F311D-B63D-47CB-8611-E83AEC7915AF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2020-09-22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2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9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8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although these barometers do not drift, their median pressures seem to be way off from what we expect, so I would advise to double-check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9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8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7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8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slides </a:t>
            </a:r>
            <a:r>
              <a:rPr lang="en-US"/>
              <a:t>sprint 7.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 rode </a:t>
            </a:r>
            <a:r>
              <a:rPr lang="en-US" dirty="0" err="1"/>
              <a:t>lijn</a:t>
            </a:r>
            <a:r>
              <a:rPr lang="en-US" dirty="0"/>
              <a:t>: vast </a:t>
            </a:r>
            <a:r>
              <a:rPr lang="en-US" dirty="0" err="1"/>
              <a:t>gemiddelde</a:t>
            </a:r>
            <a:r>
              <a:rPr lang="en-US" dirty="0"/>
              <a:t> met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errond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gemiddelde</a:t>
            </a:r>
            <a:r>
              <a:rPr lang="en-US" dirty="0"/>
              <a:t> van de rode </a:t>
            </a:r>
            <a:r>
              <a:rPr lang="en-US" dirty="0" err="1"/>
              <a:t>lijn</a:t>
            </a:r>
            <a:r>
              <a:rPr lang="en-US" dirty="0"/>
              <a:t> is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, maar </a:t>
            </a:r>
            <a:r>
              <a:rPr lang="en-US" dirty="0" err="1"/>
              <a:t>oscilleert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daalt</a:t>
            </a:r>
            <a:r>
              <a:rPr lang="en-US" dirty="0"/>
              <a:t> </a:t>
            </a:r>
            <a:r>
              <a:rPr lang="en-US" dirty="0" err="1"/>
              <a:t>zelfs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7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0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barometric formula the assumption is that MSL is at 1013.25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15 °C, In Belgium we use TAW as the MSL. So although we all use the same pressure reduction techniques, the "0-calibration point" is not necessarily the same.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ABF main purpose is to explain the differences in pressure in function of the altitude: where you place the “0-point” seems less important (although there is a slight impact since the 0-point temperature will have an impact on the laps rate.)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1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22/09/2020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OV-Vlaanderen/groundwater-logger-validation/issues/54#issuecomment-60350089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weede_Algemene_Waterpas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github.com/DOV-Vlaanderen/groundwater-logger-validation/issues/54#issuecomment-60802868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9#issuecomment-60687190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#issuecomment-607961833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DOV-Vlaanderen/groundwater-logger-validation/issues/57#issuecomment-69482875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OV-Vlaanderen/groundwater-logger-validation/tree/master/gwloggeR/tests/analytic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ahiduddin.net/calc/density_altitude.htm#b14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OV-Vlaanderen/groundwater-logger-validation/issues/4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7" Type="http://schemas.openxmlformats.org/officeDocument/2006/relationships/image" Target="../media/image7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0.xml"/><Relationship Id="rId5" Type="http://schemas.openxmlformats.org/officeDocument/2006/relationships/image" Target="../media/image87.png"/><Relationship Id="rId4" Type="http://schemas.openxmlformats.org/officeDocument/2006/relationships/image" Target="../media/image70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drifts analysis summary </a:t>
            </a:r>
          </a:p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7843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89283-A4A7-4A82-A4C4-9844D8E20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7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1CA19-FEDD-4005-B3BA-98EF16BEB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56" y="1825625"/>
            <a:ext cx="7733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8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or reference comparison?</a:t>
            </a:r>
            <a:br>
              <a:rPr lang="en-US" dirty="0"/>
            </a:br>
            <a:r>
              <a:rPr lang="en-US" sz="1800" dirty="0">
                <a:hlinkClick r:id="rId3"/>
              </a:rPr>
              <a:t>Which analysis method is better?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F9AD-6C5A-45BD-B2F2-C00D96B5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the same results</a:t>
            </a:r>
          </a:p>
          <a:p>
            <a:pPr lvl="1"/>
            <a:r>
              <a:rPr lang="en-US" dirty="0"/>
              <a:t>A possibly better question is: which one is more practical?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93B6A2-E8B6-436C-8552-564C689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135"/>
            <a:ext cx="5486400" cy="30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391275E-8784-46AC-894D-46D03706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0135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ED901DD-678C-4229-81B4-ACC80E3D8165}"/>
              </a:ext>
            </a:extLst>
          </p:cNvPr>
          <p:cNvSpPr/>
          <p:nvPr/>
        </p:nvSpPr>
        <p:spPr>
          <a:xfrm>
            <a:off x="10058399" y="2082361"/>
            <a:ext cx="1974273" cy="1211557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one good barometer.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5ED6E9F-079D-4A06-AA9E-F1743D0EBCE9}"/>
              </a:ext>
            </a:extLst>
          </p:cNvPr>
          <p:cNvSpPr/>
          <p:nvPr/>
        </p:nvSpPr>
        <p:spPr>
          <a:xfrm>
            <a:off x="-216477" y="5887096"/>
            <a:ext cx="1880755" cy="1211557"/>
          </a:xfrm>
          <a:prstGeom prst="cloudCallout">
            <a:avLst>
              <a:gd name="adj1" fmla="val 71316"/>
              <a:gd name="adj2" fmla="val -56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lots of barometers.</a:t>
            </a:r>
          </a:p>
        </p:txBody>
      </p:sp>
    </p:spTree>
    <p:extLst>
      <p:ext uri="{BB962C8B-B14F-4D97-AF65-F5344CB8AC3E}">
        <p14:creationId xmlns:p14="http://schemas.microsoft.com/office/powerpoint/2010/main" val="427515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>
                <a:hlinkClick r:id="rId3"/>
              </a:rPr>
              <a:t>Multi comparison overview based on IQR range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32A949-E3E1-4BA8-93BF-F00F1BFC4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42"/>
          <a:stretch/>
        </p:blipFill>
        <p:spPr bwMode="auto">
          <a:xfrm>
            <a:off x="344631" y="1690689"/>
            <a:ext cx="11502737" cy="49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29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C249-28D1-426E-940E-D903ED30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in timeseries?</a:t>
            </a:r>
            <a:br>
              <a:rPr lang="en-US" dirty="0"/>
            </a:br>
            <a:r>
              <a:rPr lang="en-US" sz="1800" dirty="0">
                <a:hlinkClick r:id="rId2"/>
              </a:rPr>
              <a:t>Cf. WMO-No. 8: Guide to Instruments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311D-B63D-47CB-8611-E83AEC79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“Most instruments measure temperature to compensate its effect.”</a:t>
            </a:r>
          </a:p>
          <a:p>
            <a:endParaRPr lang="en-US" dirty="0"/>
          </a:p>
          <a:p>
            <a:r>
              <a:rPr lang="en-US" dirty="0"/>
              <a:t>Electronic barometers (Ch 3.2, p119)</a:t>
            </a:r>
          </a:p>
          <a:p>
            <a:pPr lvl="1"/>
            <a:r>
              <a:rPr lang="en-US" dirty="0"/>
              <a:t>Capacitive sensors: diaphragm changing the capacitor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r>
              <a:rPr lang="en-US" dirty="0"/>
              <a:t>Piezoresistive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can be made temperature independent and immune to hysteresis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Cylindrical resonator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temperature dependent</a:t>
            </a:r>
          </a:p>
          <a:p>
            <a:pPr lvl="1"/>
            <a:r>
              <a:rPr lang="en-US" dirty="0"/>
              <a:t>Aneroid (= “without fluid”) displacement: vs hydrostatic gauges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“In order to maintain the acceptable performance of a barometer, the </a:t>
            </a:r>
            <a:r>
              <a:rPr lang="en-US" u="sng" dirty="0">
                <a:sym typeface="Wingdings" panose="05000000000000000000" pitchFamily="2" charset="2"/>
              </a:rPr>
              <a:t>calibration corrections applied to the readings must be checked at relatively frequent intervals</a:t>
            </a:r>
            <a:r>
              <a:rPr lang="en-US" dirty="0">
                <a:sym typeface="Wingdings" panose="05000000000000000000" pitchFamily="2" charset="2"/>
              </a:rPr>
              <a:t>, for example, starting annually, for early detection and replacement of defective instruments.”</a:t>
            </a:r>
          </a:p>
          <a:p>
            <a:pPr lvl="1"/>
            <a:endParaRPr lang="en-US" dirty="0"/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6AF32A0F-B351-48D4-9C99-D57F6BC77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64" y="324264"/>
            <a:ext cx="2501836" cy="1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2DB43-F7A4-4E2C-98C8-18F825A9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816F4-0BF2-495E-97EA-CCE9FBD20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Altitude from barometric formula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𝐴𝐵𝐹</m:t>
                    </m:r>
                  </m:oMath>
                </a14:m>
                <a:r>
                  <a:rPr lang="en-US" dirty="0"/>
                  <a:t>) assumes at MSL:</a:t>
                </a:r>
                <a:br>
                  <a:rPr lang="en-US" dirty="0"/>
                </a:br>
                <a:r>
                  <a:rPr lang="en-US" dirty="0"/>
                  <a:t>1013.25 </a:t>
                </a:r>
                <a:r>
                  <a:rPr lang="en-US" dirty="0" err="1"/>
                  <a:t>hPa</a:t>
                </a:r>
                <a:r>
                  <a:rPr lang="en-US" dirty="0"/>
                  <a:t> at 15 °C</a:t>
                </a:r>
              </a:p>
              <a:p>
                <a:r>
                  <a:rPr lang="en-US" dirty="0"/>
                  <a:t>In Belgium we use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𝑇𝐴𝑊</m:t>
                    </m:r>
                  </m:oMath>
                </a14:m>
                <a:r>
                  <a:rPr lang="en-US" dirty="0"/>
                  <a:t> for which the MSL doesn’t necessarily correspond to the MSL. (i.e. as the “0-calibration” point is different)</a:t>
                </a:r>
              </a:p>
              <a:p>
                <a:endParaRPr lang="en-US" dirty="0"/>
              </a:p>
              <a:p>
                <a:r>
                  <a:rPr lang="en-US" dirty="0"/>
                  <a:t>Two questions:</a:t>
                </a:r>
              </a:p>
              <a:p>
                <a:pPr lvl="1"/>
                <a:r>
                  <a:rPr lang="en-US" dirty="0"/>
                  <a:t>Each place has a fixed average pressure? (i.e. such as 1013.25hPa at MSL?)</a:t>
                </a:r>
              </a:p>
              <a:p>
                <a:pPr lvl="1"/>
                <a:r>
                  <a:rPr lang="en-US" dirty="0"/>
                  <a:t>Can we assume the following </a:t>
                </a:r>
                <a:r>
                  <a:rPr lang="en-US" dirty="0">
                    <a:hlinkClick r:id="rId4"/>
                  </a:rPr>
                  <a:t>relationship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𝑇𝐴𝑊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01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Fixed average pressure can be measured correctly?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E8831B-2B14-47E5-BB5F-DCE76E71EE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9"/>
            <a:ext cx="688974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4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1B434C9-2BF9-4AE6-9487-3403B1F22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8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/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Slope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is 0,86 </a:t>
                </a:r>
                <a:br>
                  <a:rPr lang="en-US" sz="1400" dirty="0"/>
                </a:br>
                <a:r>
                  <a:rPr lang="en-US" sz="1400" dirty="0"/>
                  <a:t>(1 within 99%) while intercept is -32.6.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63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D63BEA6-594F-4628-B413-845DC0102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3000"/>
            <a:ext cx="9360000" cy="52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42886AA-A432-4E1F-8707-BB826473FADA}"/>
              </a:ext>
            </a:extLst>
          </p:cNvPr>
          <p:cNvSpPr/>
          <p:nvPr/>
        </p:nvSpPr>
        <p:spPr>
          <a:xfrm>
            <a:off x="9223663" y="736960"/>
            <a:ext cx="2240973" cy="581891"/>
          </a:xfrm>
          <a:prstGeom prst="borderCallout1">
            <a:avLst>
              <a:gd name="adj1" fmla="val 18750"/>
              <a:gd name="adj2" fmla="val -8333"/>
              <a:gd name="adj3" fmla="val 175000"/>
              <a:gd name="adj4" fmla="val -46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data: no evidence that broken.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7E8A160-216F-46FC-B5E7-2EFCA72F9729}"/>
              </a:ext>
            </a:extLst>
          </p:cNvPr>
          <p:cNvSpPr/>
          <p:nvPr/>
        </p:nvSpPr>
        <p:spPr>
          <a:xfrm>
            <a:off x="4941504" y="5910984"/>
            <a:ext cx="2130137" cy="581891"/>
          </a:xfrm>
          <a:prstGeom prst="borderCallout1">
            <a:avLst>
              <a:gd name="adj1" fmla="val 31250"/>
              <a:gd name="adj2" fmla="val -6382"/>
              <a:gd name="adj3" fmla="val 62500"/>
              <a:gd name="adj4" fmla="val -6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Barometer offset problem?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A4CCC06-6555-4551-B1FC-ED8FB64ACF80}"/>
              </a:ext>
            </a:extLst>
          </p:cNvPr>
          <p:cNvSpPr/>
          <p:nvPr/>
        </p:nvSpPr>
        <p:spPr>
          <a:xfrm>
            <a:off x="9951027" y="1883944"/>
            <a:ext cx="2240973" cy="1325563"/>
          </a:xfrm>
          <a:prstGeom prst="cloudCallout">
            <a:avLst>
              <a:gd name="adj1" fmla="val -47325"/>
              <a:gd name="adj2" fmla="val 7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Relative error: amount of data taken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79999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  <a:p>
            <a:pPr lvl="1"/>
            <a:r>
              <a:rPr lang="en-US" dirty="0"/>
              <a:t>Test framework</a:t>
            </a:r>
          </a:p>
          <a:p>
            <a:pPr lvl="1"/>
            <a:r>
              <a:rPr lang="en-US" dirty="0"/>
              <a:t>Issue #47</a:t>
            </a:r>
          </a:p>
          <a:p>
            <a:r>
              <a:rPr lang="en-US" dirty="0"/>
              <a:t>Summary drift analysis</a:t>
            </a:r>
          </a:p>
          <a:p>
            <a:pPr lvl="1"/>
            <a:r>
              <a:rPr lang="en-US" dirty="0"/>
              <a:t>Multi comparison (one vs. all) vs Reference comparison (one vs KNMI)</a:t>
            </a:r>
          </a:p>
          <a:p>
            <a:pPr lvl="1"/>
            <a:r>
              <a:rPr lang="en-US" dirty="0"/>
              <a:t>Barometer overview: best to worst</a:t>
            </a:r>
          </a:p>
          <a:p>
            <a:r>
              <a:rPr lang="en-US" dirty="0"/>
              <a:t>Barometer altitude analysis</a:t>
            </a:r>
          </a:p>
          <a:p>
            <a:r>
              <a:rPr lang="en-US" dirty="0"/>
              <a:t>Next step proposals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6270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7EEE-752B-4034-A4F6-A932CB07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logger    N altitude.m.bf RASTERVALU </a:t>
            </a:r>
            <a:r>
              <a:rPr lang="en-US" dirty="0" err="1">
                <a:latin typeface="Consolas" panose="020B0609020204030204" pitchFamily="49" charset="0"/>
              </a:rPr>
              <a:t>altitude.m.rel_err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/BAOL015X_72527.csv 4420    -84.582470      28.29           4.495663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/BAOL109X_P4024.csv 4477     78.818297      60.00           3.525451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/BAOL004X_77561.csv 7667    -60.749429      35.72           3.467790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/BAOL849X_A9771.csv  958     97.650572       4.45           3.068416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/BAOL029X_R6549.csv 3054    -72.348491      30.65           3.038848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/BAOL019X_77560.csv 7425    -22.046760      70.25           2.936357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/BAOL014X_R6519.csv 3478    -51.858903      25.82           2.395642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/BAOL845X_P2_15488.csv 2167    -80.559779      22.67           2.279869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/BAOL027X_77554.csv 6065    -10.962409      69.11           2.225562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/BAOL070X_B9393.csv  775     75.014820       6.59           2.220084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/BAOL088X_B5548.csv  841     64.536759       7.39           2.068103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/BAOL012X_D1095.csv 3355      7.058513       1.96           1.973851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/BAOL093X_78679.csv 4396    -11.125500      62.70           1.910527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/BAOL064X_59976.csv 4967    -12.756265      59.96           1.867836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/BAOL054X_F6598.csv 2165    104.657061      94.64           1.847558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/BAOL071X_H4445.csv 1539     49.146993      22.42           1.794395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/BAOL009X_78681.csv 4023    -37.837886      27.89           1.721346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/BAOL001X_D0939.csv 5391      7.197382      15.63           1.552928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C2A42CE-D661-475C-AB57-B636E6AB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36512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88F3B7D-2649-4F74-AEC9-850F0888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2525062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9B2243A-5034-4015-823C-B90FD50E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4684999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35CFB4-E1F7-428C-B014-D107DED3313B}"/>
              </a:ext>
            </a:extLst>
          </p:cNvPr>
          <p:cNvCxnSpPr>
            <a:cxnSpLocks/>
          </p:cNvCxnSpPr>
          <p:nvPr/>
        </p:nvCxnSpPr>
        <p:spPr>
          <a:xfrm flipV="1">
            <a:off x="6533509" y="1470550"/>
            <a:ext cx="573873" cy="1324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8B059-1B11-4A37-83B9-6173C7A4418F}"/>
              </a:ext>
            </a:extLst>
          </p:cNvPr>
          <p:cNvCxnSpPr>
            <a:cxnSpLocks/>
          </p:cNvCxnSpPr>
          <p:nvPr/>
        </p:nvCxnSpPr>
        <p:spPr>
          <a:xfrm>
            <a:off x="6533509" y="3668928"/>
            <a:ext cx="57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E1D01-06B1-40FA-BA64-8093A4C2FDF7}"/>
              </a:ext>
            </a:extLst>
          </p:cNvPr>
          <p:cNvCxnSpPr>
            <a:cxnSpLocks/>
          </p:cNvCxnSpPr>
          <p:nvPr/>
        </p:nvCxnSpPr>
        <p:spPr>
          <a:xfrm>
            <a:off x="6533509" y="4333009"/>
            <a:ext cx="573873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0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C79B-65F3-4A05-B8F9-948825BC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25D7-839F-489C-96D4-185BB32A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483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442875"/>
            <a:ext cx="7200000" cy="405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304FE2-F3FC-4E63-86AA-7942AA85EF44}"/>
              </a:ext>
            </a:extLst>
          </p:cNvPr>
          <p:cNvCxnSpPr/>
          <p:nvPr/>
        </p:nvCxnSpPr>
        <p:spPr>
          <a:xfrm>
            <a:off x="2878282" y="6176963"/>
            <a:ext cx="3217718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9A8A2-0B75-44C3-852A-A3FB06D64B65}"/>
              </a:ext>
            </a:extLst>
          </p:cNvPr>
          <p:cNvCxnSpPr>
            <a:cxnSpLocks/>
          </p:cNvCxnSpPr>
          <p:nvPr/>
        </p:nvCxnSpPr>
        <p:spPr>
          <a:xfrm>
            <a:off x="6096000" y="6173500"/>
            <a:ext cx="1520536" cy="34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0D0249C-8C79-4018-8CB2-B5396B2A5A40}"/>
              </a:ext>
            </a:extLst>
          </p:cNvPr>
          <p:cNvSpPr/>
          <p:nvPr/>
        </p:nvSpPr>
        <p:spPr>
          <a:xfrm>
            <a:off x="169718" y="3647138"/>
            <a:ext cx="2994764" cy="1325563"/>
          </a:xfrm>
          <a:prstGeom prst="cloudCallout">
            <a:avLst>
              <a:gd name="adj1" fmla="val 39479"/>
              <a:gd name="adj2" fmla="val 12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should divide the timeseries in FALSE and TRUE (= drift)</a:t>
            </a:r>
          </a:p>
        </p:txBody>
      </p:sp>
    </p:spTree>
    <p:extLst>
      <p:ext uri="{BB962C8B-B14F-4D97-AF65-F5344CB8AC3E}">
        <p14:creationId xmlns:p14="http://schemas.microsoft.com/office/powerpoint/2010/main" val="293555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585F-70A5-4E40-B143-45025766B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Interface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lvl="2"/>
            <a:r>
              <a:rPr lang="en-US" dirty="0"/>
              <a:t>Probably the least precise: only information supplied is the time series of a barometer.</a:t>
            </a:r>
          </a:p>
          <a:p>
            <a:pPr lvl="2"/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(x, reference)</a:t>
            </a:r>
          </a:p>
          <a:p>
            <a:pPr lvl="2"/>
            <a:r>
              <a:rPr lang="en-US" dirty="0"/>
              <a:t>Based on reference comparison analysis: </a:t>
            </a:r>
          </a:p>
          <a:p>
            <a:pPr lvl="3"/>
            <a:r>
              <a:rPr lang="en-US" dirty="0"/>
              <a:t>Reference should be a good non-drifting barometer.</a:t>
            </a:r>
          </a:p>
          <a:p>
            <a:pPr lvl="3"/>
            <a:r>
              <a:rPr lang="en-US" dirty="0"/>
              <a:t>Reference should span the whole time-frame of x.</a:t>
            </a:r>
          </a:p>
          <a:p>
            <a:pPr lvl="2"/>
            <a:r>
              <a:rPr lang="en-US" dirty="0"/>
              <a:t>The larger the distance, the less accurate the results. </a:t>
            </a:r>
            <a:br>
              <a:rPr lang="en-US" dirty="0"/>
            </a:br>
            <a:r>
              <a:rPr lang="en-US" dirty="0"/>
              <a:t>(cf. “each </a:t>
            </a:r>
            <a:r>
              <a:rPr lang="en-US" dirty="0">
                <a:sym typeface="Wingdings" panose="05000000000000000000" pitchFamily="2" charset="2"/>
              </a:rPr>
              <a:t>100km the error is 2 cmH2O due to distance”)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detect_drift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other, [altitude])</a:t>
            </a:r>
          </a:p>
          <a:p>
            <a:pPr lvl="2"/>
            <a:r>
              <a:rPr lang="en-US" dirty="0"/>
              <a:t>Based on multi comparison analysis:</a:t>
            </a:r>
          </a:p>
          <a:p>
            <a:pPr lvl="3"/>
            <a:r>
              <a:rPr lang="en-US" dirty="0"/>
              <a:t>Need most of the other barometers to make a comparison and thus detect drift.</a:t>
            </a:r>
          </a:p>
          <a:p>
            <a:pPr lvl="2"/>
            <a:r>
              <a:rPr lang="en-US" dirty="0"/>
              <a:t>Probably the most precise (not yet confirmed).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5800" y="3039340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5242C6A3-1CD1-4212-AB33-C1539A0C1E1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800" y="30393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132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analysis up till now was based on the variance of differences between one barometer vs. all/reference.</a:t>
            </a:r>
          </a:p>
          <a:p>
            <a:pPr lvl="1"/>
            <a:r>
              <a:rPr lang="en-US" dirty="0"/>
              <a:t>Hysteresis is indistinguishable from drift based on variance alone: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3FEB90B-4F1A-453A-8238-EA9DDB4F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3" y="3429000"/>
            <a:ext cx="5486400" cy="3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B2A6B6A-BD30-4311-8BD9-54533DB7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544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</a:t>
            </a:r>
            <a:r>
              <a:rPr lang="en-US" dirty="0">
                <a:hlinkClick r:id="rId2"/>
              </a:rPr>
              <a:t>Multi or Reference comparison</a:t>
            </a:r>
            <a:r>
              <a:rPr lang="en-US" dirty="0"/>
              <a:t>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430627"/>
            <a:ext cx="3600000" cy="2025000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32387291-4C45-4700-8C63-0361CD79E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2430627"/>
            <a:ext cx="3600000" cy="202500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3D73F49-658B-4A6D-8B2D-2CBCA408F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4756965"/>
            <a:ext cx="3600000" cy="2025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B4E7A-8A3B-4976-9E84-5317F7549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4704181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5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then there is the occasional trouble: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2965-A928-4006-AC1B-D382EF52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8" y="2521204"/>
            <a:ext cx="7200000" cy="405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080A939-7D67-48E2-B4BD-3549782011FE}"/>
              </a:ext>
            </a:extLst>
          </p:cNvPr>
          <p:cNvSpPr/>
          <p:nvPr/>
        </p:nvSpPr>
        <p:spPr>
          <a:xfrm>
            <a:off x="7484918" y="1027906"/>
            <a:ext cx="2490354" cy="1325563"/>
          </a:xfrm>
          <a:prstGeom prst="cloudCallout">
            <a:avLst>
              <a:gd name="adj1" fmla="val -45528"/>
              <a:gd name="adj2" fmla="val 87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Might cause trouble for an algorithm.</a:t>
            </a:r>
          </a:p>
        </p:txBody>
      </p:sp>
    </p:spTree>
    <p:extLst>
      <p:ext uri="{BB962C8B-B14F-4D97-AF65-F5344CB8AC3E}">
        <p14:creationId xmlns:p14="http://schemas.microsoft.com/office/powerpoint/2010/main" val="958037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up- or down-ward movement is tricky and in the starting phase, will mainly depend on how much new data on has.</a:t>
            </a:r>
          </a:p>
          <a:p>
            <a:pPr lvl="1"/>
            <a:r>
              <a:rPr lang="en-US" dirty="0"/>
              <a:t>When should the algorithm say that this one started drifting?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6D949C4-052E-4C79-A302-751B8440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486400" cy="30861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EAD3B11-41AB-4761-92E2-ABD4948EB9C0}"/>
              </a:ext>
            </a:extLst>
          </p:cNvPr>
          <p:cNvSpPr/>
          <p:nvPr/>
        </p:nvSpPr>
        <p:spPr>
          <a:xfrm>
            <a:off x="9043555" y="2625794"/>
            <a:ext cx="2992582" cy="1606412"/>
          </a:xfrm>
          <a:prstGeom prst="cloudCallout">
            <a:avLst>
              <a:gd name="adj1" fmla="val -60189"/>
              <a:gd name="adj2" fmla="val 6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think the algorithm should first detect seasonality, and then later a drift.</a:t>
            </a:r>
          </a:p>
        </p:txBody>
      </p:sp>
    </p:spTree>
    <p:extLst>
      <p:ext uri="{BB962C8B-B14F-4D97-AF65-F5344CB8AC3E}">
        <p14:creationId xmlns:p14="http://schemas.microsoft.com/office/powerpoint/2010/main" val="2138551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first tryout on the algorithm that can detect drifts?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Assessment</a:t>
            </a:r>
          </a:p>
          <a:p>
            <a:r>
              <a:rPr lang="en-US" dirty="0"/>
              <a:t>Analysis on the seasonality pattern:</a:t>
            </a:r>
          </a:p>
          <a:p>
            <a:pPr lvl="1"/>
            <a:r>
              <a:rPr lang="en-US" dirty="0"/>
              <a:t>Specific frequency (i.e. yearly) or multiple frequencies?</a:t>
            </a:r>
          </a:p>
        </p:txBody>
      </p:sp>
    </p:spTree>
    <p:extLst>
      <p:ext uri="{BB962C8B-B14F-4D97-AF65-F5344CB8AC3E}">
        <p14:creationId xmlns:p14="http://schemas.microsoft.com/office/powerpoint/2010/main" val="422465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80641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Testing framework</a:t>
            </a:r>
            <a:endParaRPr lang="en-US" sz="1800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558A92-707B-4E17-B29D-769532D76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1966" y="1971603"/>
            <a:ext cx="6200775" cy="40386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D3233CD-868E-4E75-B3C3-59BD499DABE6}"/>
              </a:ext>
            </a:extLst>
          </p:cNvPr>
          <p:cNvSpPr/>
          <p:nvPr/>
        </p:nvSpPr>
        <p:spPr>
          <a:xfrm>
            <a:off x="524306" y="1759239"/>
            <a:ext cx="3008604" cy="1960706"/>
          </a:xfrm>
          <a:prstGeom prst="cloudCallout">
            <a:avLst>
              <a:gd name="adj1" fmla="val 65908"/>
              <a:gd name="adj2" fmla="val 34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function and each INBO/Geotech 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09C15-2B23-4C8E-A606-7B3153AF5538}"/>
              </a:ext>
            </a:extLst>
          </p:cNvPr>
          <p:cNvSpPr txBox="1"/>
          <p:nvPr/>
        </p:nvSpPr>
        <p:spPr>
          <a:xfrm>
            <a:off x="2656609" y="5808518"/>
            <a:ext cx="687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Testing framework makes sure that the package functions produce the same results as before, and only fix that what needs to be fixed.</a:t>
            </a:r>
          </a:p>
        </p:txBody>
      </p:sp>
    </p:spTree>
    <p:extLst>
      <p:ext uri="{BB962C8B-B14F-4D97-AF65-F5344CB8AC3E}">
        <p14:creationId xmlns:p14="http://schemas.microsoft.com/office/powerpoint/2010/main" val="2022588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Issue #47</a:t>
            </a: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B8288-5C96-4E8B-9700-55B7A2F2D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230CB43B-0F50-4D45-B3A6-0A57F65DC3DD}"/>
              </a:ext>
            </a:extLst>
          </p:cNvPr>
          <p:cNvSpPr/>
          <p:nvPr/>
        </p:nvSpPr>
        <p:spPr>
          <a:xfrm>
            <a:off x="8812788" y="654627"/>
            <a:ext cx="2541012" cy="1170998"/>
          </a:xfrm>
          <a:prstGeom prst="cloudCallout">
            <a:avLst>
              <a:gd name="adj1" fmla="val -43036"/>
              <a:gd name="adj2" fmla="val 8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 of issue #47 has only effect on this specific case.</a:t>
            </a:r>
          </a:p>
        </p:txBody>
      </p:sp>
    </p:spTree>
    <p:extLst>
      <p:ext uri="{BB962C8B-B14F-4D97-AF65-F5344CB8AC3E}">
        <p14:creationId xmlns:p14="http://schemas.microsoft.com/office/powerpoint/2010/main" val="626323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EB3ADC-40F9-4BEE-9D89-D022FA6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DFE7-CB4F-4A12-8D83-49E8B9D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 and reference comparison analysis</a:t>
            </a:r>
          </a:p>
          <a:p>
            <a:r>
              <a:rPr lang="en-US" dirty="0"/>
              <a:t>Barometer overview: best to worst</a:t>
            </a:r>
          </a:p>
        </p:txBody>
      </p:sp>
    </p:spTree>
    <p:extLst>
      <p:ext uri="{BB962C8B-B14F-4D97-AF65-F5344CB8AC3E}">
        <p14:creationId xmlns:p14="http://schemas.microsoft.com/office/powerpoint/2010/main" val="3602607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9984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F69C6F-8CDA-4941-854B-477C188B5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513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KNMI (</a:t>
            </a:r>
            <a:r>
              <a:rPr lang="en-US" dirty="0" err="1"/>
              <a:t>Westdorpe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>
                <a:hlinkClick r:id="rId3"/>
              </a:rPr>
              <a:t>KNMI barometer assessment based on multi comparison analysis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D8870-0F8B-4AF0-978A-EF28A73C8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85B33-A97F-44A9-B3E8-43123149DAC4}"/>
              </a:ext>
            </a:extLst>
          </p:cNvPr>
          <p:cNvSpPr/>
          <p:nvPr/>
        </p:nvSpPr>
        <p:spPr>
          <a:xfrm>
            <a:off x="9580418" y="155864"/>
            <a:ext cx="2471306" cy="1669761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drift and SD analysis suggests performance of an average INBO barometer.</a:t>
            </a:r>
          </a:p>
        </p:txBody>
      </p:sp>
    </p:spTree>
    <p:extLst>
      <p:ext uri="{BB962C8B-B14F-4D97-AF65-F5344CB8AC3E}">
        <p14:creationId xmlns:p14="http://schemas.microsoft.com/office/powerpoint/2010/main" val="261368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3137</Words>
  <Application>Microsoft Office PowerPoint</Application>
  <PresentationFormat>Widescreen</PresentationFormat>
  <Paragraphs>417</Paragraphs>
  <Slides>97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Consolas</vt:lpstr>
      <vt:lpstr>Office Theme</vt:lpstr>
      <vt:lpstr>Packager Shell Object</vt:lpstr>
      <vt:lpstr>Sprint 8</vt:lpstr>
      <vt:lpstr>Agenda</vt:lpstr>
      <vt:lpstr>gwloggeR</vt:lpstr>
      <vt:lpstr>gwloggeR update Testing framework</vt:lpstr>
      <vt:lpstr>gwloggeR update Issue #47</vt:lpstr>
      <vt:lpstr>Summary drift analysis</vt:lpstr>
      <vt:lpstr>Multi comparison: good One barometer vs all the rest</vt:lpstr>
      <vt:lpstr>Multi comparison: bad One barometer vs all the rest</vt:lpstr>
      <vt:lpstr>Multi comparison: KNMI (Westdorpe) KNMI barometer assessment based on multi comparison analysis</vt:lpstr>
      <vt:lpstr>Reference comparison: good One barometer vs KNMI reference barometer</vt:lpstr>
      <vt:lpstr>Reference comparison: bad One barometer vs KNMI reference barometer</vt:lpstr>
      <vt:lpstr>Multi or reference comparison? Which analysis method is better?</vt:lpstr>
      <vt:lpstr>Overview Multi comparison overview based on IQR range</vt:lpstr>
      <vt:lpstr>Seasonality in timeseries? Cf. WMO-No. 8: Guide to Instruments</vt:lpstr>
      <vt:lpstr>Barometer altitude analysis</vt:lpstr>
      <vt:lpstr>Barometer altitude analysis</vt:lpstr>
      <vt:lpstr>Barometer altitude analysis Fixed average pressure can be measured correctly?</vt:lpstr>
      <vt:lpstr>Barometer altitude analysis ABF=αTAW+constant</vt:lpstr>
      <vt:lpstr>Barometer altitude analysis ABF=αTAW+constant </vt:lpstr>
      <vt:lpstr>Barometer altitude analysis ABF=αTAW+constant </vt:lpstr>
      <vt:lpstr>Next steps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The End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238</cp:revision>
  <dcterms:created xsi:type="dcterms:W3CDTF">2020-02-18T22:25:12Z</dcterms:created>
  <dcterms:modified xsi:type="dcterms:W3CDTF">2020-09-22T09:47:39Z</dcterms:modified>
</cp:coreProperties>
</file>